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8725" autoAdjust="0"/>
  </p:normalViewPr>
  <p:slideViewPr>
    <p:cSldViewPr>
      <p:cViewPr>
        <p:scale>
          <a:sx n="100" d="100"/>
          <a:sy n="100" d="100"/>
        </p:scale>
        <p:origin x="-93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335C-B399-426F-97E5-64EFB702D1F8}" type="datetimeFigureOut">
              <a:rPr lang="fr-FR" smtClean="0"/>
              <a:t>25/08/2013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0F20-FA11-477D-9146-6801EA04A7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68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335C-B399-426F-97E5-64EFB702D1F8}" type="datetimeFigureOut">
              <a:rPr lang="fr-FR" smtClean="0"/>
              <a:t>25/08/2013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0F20-FA11-477D-9146-6801EA04A7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59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335C-B399-426F-97E5-64EFB702D1F8}" type="datetimeFigureOut">
              <a:rPr lang="fr-FR" smtClean="0"/>
              <a:t>25/08/2013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0F20-FA11-477D-9146-6801EA04A7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57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335C-B399-426F-97E5-64EFB702D1F8}" type="datetimeFigureOut">
              <a:rPr lang="fr-FR" smtClean="0"/>
              <a:t>25/08/2013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0F20-FA11-477D-9146-6801EA04A7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38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335C-B399-426F-97E5-64EFB702D1F8}" type="datetimeFigureOut">
              <a:rPr lang="fr-FR" smtClean="0"/>
              <a:t>25/08/2013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0F20-FA11-477D-9146-6801EA04A7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18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335C-B399-426F-97E5-64EFB702D1F8}" type="datetimeFigureOut">
              <a:rPr lang="fr-FR" smtClean="0"/>
              <a:t>25/08/2013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0F20-FA11-477D-9146-6801EA04A7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60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335C-B399-426F-97E5-64EFB702D1F8}" type="datetimeFigureOut">
              <a:rPr lang="fr-FR" smtClean="0"/>
              <a:t>25/08/2013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0F20-FA11-477D-9146-6801EA04A7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60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335C-B399-426F-97E5-64EFB702D1F8}" type="datetimeFigureOut">
              <a:rPr lang="fr-FR" smtClean="0"/>
              <a:t>25/08/2013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0F20-FA11-477D-9146-6801EA04A7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30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335C-B399-426F-97E5-64EFB702D1F8}" type="datetimeFigureOut">
              <a:rPr lang="fr-FR" smtClean="0"/>
              <a:t>25/08/2013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0F20-FA11-477D-9146-6801EA04A7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05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335C-B399-426F-97E5-64EFB702D1F8}" type="datetimeFigureOut">
              <a:rPr lang="fr-FR" smtClean="0"/>
              <a:t>25/08/2013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0F20-FA11-477D-9146-6801EA04A7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51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335C-B399-426F-97E5-64EFB702D1F8}" type="datetimeFigureOut">
              <a:rPr lang="fr-FR" smtClean="0"/>
              <a:t>25/08/2013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0F20-FA11-477D-9146-6801EA04A7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43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5E9EFF"/>
            </a:gs>
            <a:gs pos="19000">
              <a:srgbClr val="C4D6EB"/>
            </a:gs>
            <a:gs pos="47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B335C-B399-426F-97E5-64EFB702D1F8}" type="datetimeFigureOut">
              <a:rPr lang="fr-FR" smtClean="0"/>
              <a:t>25/08/2013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70F20-FA11-477D-9146-6801EA04A7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68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260648"/>
            <a:ext cx="2706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Chapitre 1 : </a:t>
            </a:r>
            <a:r>
              <a:rPr lang="fr-FR" sz="2000" b="1" dirty="0" smtClean="0">
                <a:solidFill>
                  <a:srgbClr val="FF0000"/>
                </a:solidFill>
              </a:rPr>
              <a:t>Statistiques</a:t>
            </a:r>
            <a:endParaRPr lang="fr-FR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467544" y="836712"/>
                <a:ext cx="8176184" cy="4449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b="1" dirty="0" smtClean="0"/>
                  <a:t>	</a:t>
                </a:r>
                <a:r>
                  <a:rPr lang="fr-FR" b="1" u="sng" dirty="0" smtClean="0"/>
                  <a:t>1. Indicateurs de tendance centrale</a:t>
                </a:r>
                <a:endParaRPr lang="fr-FR" dirty="0"/>
              </a:p>
              <a:p>
                <a:r>
                  <a:rPr lang="fr-FR" b="1" dirty="0"/>
                  <a:t> </a:t>
                </a:r>
                <a:endParaRPr lang="fr-FR" dirty="0"/>
              </a:p>
              <a:p>
                <a:r>
                  <a:rPr lang="fr-FR" b="1" dirty="0"/>
                  <a:t>       a) Mode </a:t>
                </a:r>
                <a:r>
                  <a:rPr lang="fr-FR" b="1" dirty="0" smtClean="0"/>
                  <a:t>  </a:t>
                </a:r>
                <a:endParaRPr lang="fr-FR" dirty="0"/>
              </a:p>
              <a:p>
                <a:r>
                  <a:rPr lang="fr-FR" b="1" dirty="0"/>
                  <a:t> </a:t>
                </a:r>
                <a:r>
                  <a:rPr lang="fr-FR" b="1" dirty="0" smtClean="0"/>
                  <a:t>Définition</a:t>
                </a:r>
                <a:r>
                  <a:rPr lang="fr-FR" b="1" dirty="0"/>
                  <a:t> :</a:t>
                </a:r>
                <a:r>
                  <a:rPr lang="fr-FR" dirty="0"/>
                  <a:t> le </a:t>
                </a:r>
                <a:r>
                  <a:rPr lang="fr-FR" i="1" dirty="0"/>
                  <a:t>mode </a:t>
                </a:r>
                <a:r>
                  <a:rPr lang="fr-FR" dirty="0"/>
                  <a:t>est la valeur de la variable (ou de la classe) correspondant </a:t>
                </a:r>
                <a:r>
                  <a:rPr lang="fr-FR" dirty="0" smtClean="0"/>
                  <a:t>au plus grand effectif ou à la plus grande fréquence.</a:t>
                </a:r>
              </a:p>
              <a:p>
                <a:endParaRPr lang="fr-FR" dirty="0"/>
              </a:p>
              <a:p>
                <a:r>
                  <a:rPr lang="fr-FR" dirty="0"/>
                  <a:t>       </a:t>
                </a:r>
                <a:r>
                  <a:rPr lang="fr-FR" b="1" dirty="0"/>
                  <a:t>b) Médiane, </a:t>
                </a:r>
                <a:r>
                  <a:rPr lang="fr-FR" dirty="0"/>
                  <a:t>notée </a:t>
                </a:r>
                <a:r>
                  <a:rPr lang="fr-FR" i="1" dirty="0"/>
                  <a:t>Me</a:t>
                </a:r>
                <a:r>
                  <a:rPr lang="fr-FR" i="1" dirty="0" smtClean="0"/>
                  <a:t>.</a:t>
                </a:r>
                <a:r>
                  <a:rPr lang="fr-FR" sz="1000" dirty="0" smtClean="0"/>
                  <a:t>                                                                                                   </a:t>
                </a:r>
                <a:endParaRPr lang="fr-FR" sz="1000" dirty="0"/>
              </a:p>
              <a:p>
                <a:r>
                  <a:rPr lang="fr-FR" dirty="0"/>
                  <a:t>La médiane est la valeur du caractère qui occupe le rang central.</a:t>
                </a:r>
              </a:p>
              <a:p>
                <a:r>
                  <a:rPr lang="fr-FR" dirty="0"/>
                  <a:t> 	Si N est </a:t>
                </a:r>
                <a:r>
                  <a:rPr lang="fr-FR" b="1" u="sng" dirty="0"/>
                  <a:t>impair</a:t>
                </a:r>
                <a:r>
                  <a:rPr lang="fr-FR" dirty="0"/>
                  <a:t>, la médiane est la valeur qui occupe le rang central </a:t>
                </a:r>
              </a:p>
              <a:p>
                <a:r>
                  <a:rPr lang="fr-FR" dirty="0"/>
                  <a:t> 	Si N est </a:t>
                </a:r>
                <a:r>
                  <a:rPr lang="fr-FR" b="1" u="sng" dirty="0"/>
                  <a:t>pair</a:t>
                </a:r>
                <a:r>
                  <a:rPr lang="fr-FR" dirty="0"/>
                  <a:t>, la médiane est égale à la moyenne des valeurs qui occupent les rangs</a:t>
                </a:r>
                <a:r>
                  <a:rPr lang="fr-FR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200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fr-FR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 smtClean="0"/>
                  <a:t>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fr-FR" sz="2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FR" sz="2200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+1.</a:t>
                </a:r>
              </a:p>
              <a:p>
                <a:r>
                  <a:rPr lang="fr-FR" dirty="0"/>
                  <a:t> </a:t>
                </a:r>
              </a:p>
              <a:p>
                <a:r>
                  <a:rPr lang="fr-FR" i="1" u="sng" dirty="0"/>
                  <a:t>Remarque :</a:t>
                </a:r>
                <a:r>
                  <a:rPr lang="fr-FR" dirty="0"/>
                  <a:t> les valeurs doivent être </a:t>
                </a:r>
                <a:r>
                  <a:rPr lang="fr-FR" b="1" u="sng" dirty="0"/>
                  <a:t>rangées par ordre croissant.</a:t>
                </a:r>
                <a:endParaRPr lang="fr-FR" dirty="0"/>
              </a:p>
              <a:p>
                <a:r>
                  <a:rPr lang="fr-FR" dirty="0"/>
                  <a:t> </a:t>
                </a:r>
              </a:p>
              <a:p>
                <a:r>
                  <a:rPr lang="fr-FR" i="1" u="sng" dirty="0"/>
                  <a:t>Interprétation</a:t>
                </a:r>
                <a:r>
                  <a:rPr lang="fr-FR" dirty="0"/>
                  <a:t> : 50 % des </a:t>
                </a:r>
                <a:r>
                  <a:rPr lang="fr-FR" dirty="0" smtClean="0"/>
                  <a:t>valeurs de la série sont inférieures ou égales à la médiane.</a:t>
                </a:r>
                <a:endParaRPr lang="fr-FR" b="1" i="1" dirty="0"/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36712"/>
                <a:ext cx="8176184" cy="4449295"/>
              </a:xfrm>
              <a:prstGeom prst="rect">
                <a:avLst/>
              </a:prstGeom>
              <a:blipFill rotWithShape="1">
                <a:blip r:embed="rId2"/>
                <a:stretch>
                  <a:fillRect l="-671" t="-685" b="-12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3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260648"/>
            <a:ext cx="2706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Chapitre 1 : </a:t>
            </a:r>
            <a:r>
              <a:rPr lang="fr-FR" sz="2000" b="1" dirty="0" smtClean="0">
                <a:solidFill>
                  <a:srgbClr val="FF0000"/>
                </a:solidFill>
              </a:rPr>
              <a:t>Statistiques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1484784"/>
            <a:ext cx="8176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	</a:t>
            </a:r>
            <a:r>
              <a:rPr lang="fr-FR" i="1" u="sng" dirty="0"/>
              <a:t>Exemple :</a:t>
            </a:r>
            <a:r>
              <a:rPr lang="fr-FR" dirty="0"/>
              <a:t> </a:t>
            </a:r>
            <a:r>
              <a:rPr lang="fr-FR" dirty="0" smtClean="0"/>
              <a:t>soit </a:t>
            </a:r>
            <a:r>
              <a:rPr lang="fr-FR" dirty="0"/>
              <a:t>la série :          2 ; 8 ; 7 ; 9 ; 4 ; 10 ; 11 ; 2 ; 6 ; 5 ; 15 ; 12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Médiane </a:t>
            </a:r>
            <a:r>
              <a:rPr lang="fr-FR" dirty="0" smtClean="0"/>
              <a:t>: ordre croissant : 2 ; 2 ; 4 ; 5 ; 6 ; 7 ; 8 ; 9 ; 10 ; 11 ; 12 ; 15</a:t>
            </a:r>
          </a:p>
          <a:p>
            <a:endParaRPr lang="fr-FR" dirty="0" smtClean="0"/>
          </a:p>
          <a:p>
            <a:r>
              <a:rPr lang="fr-FR" dirty="0" smtClean="0"/>
              <a:t>Effectif : N=12, </a:t>
            </a:r>
            <a:r>
              <a:rPr lang="fr-FR" b="1" dirty="0" smtClean="0"/>
              <a:t>c’est pair</a:t>
            </a:r>
            <a:r>
              <a:rPr lang="fr-FR" dirty="0" smtClean="0"/>
              <a:t>;</a:t>
            </a:r>
          </a:p>
          <a:p>
            <a:r>
              <a:rPr lang="fr-FR" dirty="0" smtClean="0"/>
              <a:t>N/2=12/2 = 6   N/2+1 = 7     </a:t>
            </a:r>
            <a:r>
              <a:rPr lang="fr-FR" dirty="0"/>
              <a:t> 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La médiane est donc la moyenne entre 7 et 8 donc </a:t>
            </a:r>
            <a:r>
              <a:rPr lang="fr-FR" b="1" dirty="0" smtClean="0"/>
              <a:t>Médiane = 7,5</a:t>
            </a:r>
          </a:p>
          <a:p>
            <a:endParaRPr lang="fr-FR" dirty="0"/>
          </a:p>
          <a:p>
            <a:r>
              <a:rPr lang="fr-FR" dirty="0"/>
              <a:t> </a:t>
            </a:r>
            <a:r>
              <a:rPr lang="fr-FR" dirty="0" smtClean="0"/>
              <a:t>Ainsi 50 % des valeurs sont inférieures à 7,5; 50 % sont supérieures.</a:t>
            </a:r>
          </a:p>
          <a:p>
            <a:endParaRPr lang="fr-FR" dirty="0"/>
          </a:p>
          <a:p>
            <a:endParaRPr lang="fr-FR" dirty="0" smtClean="0"/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3756094" y="2348880"/>
            <a:ext cx="775724" cy="50405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 flipV="1">
            <a:off x="4843668" y="2357373"/>
            <a:ext cx="232388" cy="49556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246319" y="2852936"/>
            <a:ext cx="122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6</a:t>
            </a:r>
            <a:r>
              <a:rPr lang="fr-FR" b="1" baseline="30000" dirty="0">
                <a:solidFill>
                  <a:srgbClr val="FF0000"/>
                </a:solidFill>
              </a:rPr>
              <a:t>ème</a:t>
            </a:r>
            <a:r>
              <a:rPr lang="fr-FR" b="1" dirty="0">
                <a:solidFill>
                  <a:srgbClr val="FF0000"/>
                </a:solidFill>
              </a:rPr>
              <a:t> valeur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602640" y="2854820"/>
            <a:ext cx="1229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7</a:t>
            </a:r>
            <a:r>
              <a:rPr lang="fr-FR" b="1" baseline="30000" dirty="0" smtClean="0">
                <a:solidFill>
                  <a:srgbClr val="FF0000"/>
                </a:solidFill>
              </a:rPr>
              <a:t>ème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valeur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5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260648"/>
            <a:ext cx="2706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Chapitre 1 : </a:t>
            </a:r>
            <a:r>
              <a:rPr lang="fr-FR" sz="2000" b="1" dirty="0" smtClean="0">
                <a:solidFill>
                  <a:srgbClr val="FF0000"/>
                </a:solidFill>
              </a:rPr>
              <a:t>Statistiques</a:t>
            </a:r>
            <a:endParaRPr lang="fr-FR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467544" y="836712"/>
                <a:ext cx="8176184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 c) </a:t>
                </a:r>
                <a:r>
                  <a:rPr lang="fr-FR" b="1" u="sng" dirty="0"/>
                  <a:t>Moyenne</a:t>
                </a:r>
                <a:r>
                  <a:rPr lang="fr-FR" u="sng" dirty="0"/>
                  <a:t> </a:t>
                </a:r>
                <a:r>
                  <a:rPr lang="fr-FR" u="sng" dirty="0" smtClean="0"/>
                  <a:t>:</a:t>
                </a:r>
              </a:p>
              <a:p>
                <a:endParaRPr lang="fr-FR" sz="2000" dirty="0"/>
              </a:p>
              <a:p>
                <a:r>
                  <a:rPr lang="fr-FR" sz="2000" dirty="0"/>
                  <a:t>La moyenne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2000" dirty="0" smtClean="0"/>
                  <a:t> d’une </a:t>
                </a:r>
                <a:r>
                  <a:rPr lang="fr-FR" sz="2000" dirty="0"/>
                  <a:t>série statistique est obtenue en </a:t>
                </a:r>
                <a:r>
                  <a:rPr lang="fr-FR" sz="2000" dirty="0" smtClean="0"/>
                  <a:t>divisant la somme des valeurs par l’effectif total.</a:t>
                </a:r>
                <a:r>
                  <a:rPr lang="fr-FR" sz="2000" dirty="0"/>
                  <a:t> </a:t>
                </a:r>
              </a:p>
              <a:p>
                <a:r>
                  <a:rPr lang="fr-FR" sz="2000" dirty="0"/>
                  <a:t> </a:t>
                </a:r>
              </a:p>
              <a:p>
                <a:r>
                  <a:rPr lang="fr-FR" sz="2000" dirty="0"/>
                  <a:t>Soit la série suivante : 2 ; 8 ; 7 ; 9 ; 4 ; 10 ; 11 ; 2 ; 6 ; 5 ; 15 ; 12</a:t>
                </a:r>
              </a:p>
              <a:p>
                <a:r>
                  <a:rPr lang="fr-FR" sz="2000" dirty="0"/>
                  <a:t> </a:t>
                </a:r>
              </a:p>
              <a:p>
                <a:r>
                  <a:rPr lang="fr-FR" sz="2000" dirty="0"/>
                  <a:t>Pour calculer la moyenne de cette série, il suffit d’additionner les différentes valeurs et de diviser par le nombre de valeurs soit </a:t>
                </a:r>
              </a:p>
              <a:p>
                <a:r>
                  <a:rPr lang="fr-FR" sz="2000" dirty="0"/>
                  <a:t> 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000" dirty="0" smtClean="0"/>
                  <a:t>= (2+8+7+9+4+10+11+2+6+5+15+12) / 12                    ce </a:t>
                </a:r>
                <a:r>
                  <a:rPr lang="fr-FR" sz="2000" dirty="0"/>
                  <a:t>qui </a:t>
                </a:r>
                <a:r>
                  <a:rPr lang="fr-FR" sz="2000" dirty="0" smtClean="0"/>
                  <a:t>donne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 </m:t>
                    </m:r>
                    <m:r>
                      <a:rPr lang="fr-FR" sz="2000">
                        <a:ea typeface="Cambria Math"/>
                      </a:rPr>
                      <m:t>≈</m:t>
                    </m:r>
                  </m:oMath>
                </a14:m>
                <a:r>
                  <a:rPr lang="fr-FR" sz="2000" dirty="0" smtClean="0"/>
                  <a:t> 7,6</a:t>
                </a:r>
                <a:endParaRPr lang="fr-FR" sz="2000" dirty="0"/>
              </a:p>
              <a:p>
                <a:r>
                  <a:rPr lang="fr-FR" sz="2000" dirty="0"/>
                  <a:t> </a:t>
                </a:r>
              </a:p>
              <a:p>
                <a:r>
                  <a:rPr lang="fr-FR" dirty="0"/>
                  <a:t>	</a:t>
                </a:r>
                <a:endParaRPr lang="fr-FR" b="1" i="1" dirty="0"/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36712"/>
                <a:ext cx="8176184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820" t="-7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5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260648"/>
            <a:ext cx="2706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Chapitre 1 : </a:t>
            </a:r>
            <a:r>
              <a:rPr lang="fr-FR" sz="2000" b="1" dirty="0" smtClean="0">
                <a:solidFill>
                  <a:srgbClr val="FF0000"/>
                </a:solidFill>
              </a:rPr>
              <a:t>Statistiques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836712"/>
            <a:ext cx="81761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/>
              <a:t> </a:t>
            </a:r>
            <a:r>
              <a:rPr lang="fr-FR" b="1" u="sng" dirty="0"/>
              <a:t>Indicateurs de dispersion :</a:t>
            </a:r>
            <a:endParaRPr lang="fr-FR" dirty="0"/>
          </a:p>
          <a:p>
            <a:r>
              <a:rPr lang="fr-FR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b="1" dirty="0"/>
              <a:t>L’étendue </a:t>
            </a:r>
            <a:r>
              <a:rPr lang="fr-FR" b="1" i="1" dirty="0"/>
              <a:t>e</a:t>
            </a:r>
            <a:r>
              <a:rPr lang="fr-FR" dirty="0"/>
              <a:t> d’une série statistique est </a:t>
            </a:r>
            <a:r>
              <a:rPr lang="fr-FR" dirty="0" smtClean="0"/>
              <a:t>la différence entre la plus grande et la plus petite valeur de la série.</a:t>
            </a:r>
          </a:p>
          <a:p>
            <a:pPr lvl="0"/>
            <a:endParaRPr lang="fr-FR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 smtClean="0"/>
              <a:t>Le </a:t>
            </a:r>
            <a:r>
              <a:rPr lang="fr-FR" b="1" dirty="0"/>
              <a:t>premier quartile </a:t>
            </a:r>
            <a:r>
              <a:rPr lang="fr-FR" b="1" i="1" dirty="0"/>
              <a:t>Q</a:t>
            </a:r>
            <a:r>
              <a:rPr lang="fr-FR" b="1" i="1" baseline="-25000" dirty="0"/>
              <a:t>1</a:t>
            </a:r>
            <a:r>
              <a:rPr lang="fr-FR" dirty="0"/>
              <a:t> et le </a:t>
            </a:r>
            <a:r>
              <a:rPr lang="fr-FR" b="1" dirty="0"/>
              <a:t>troisième quartile </a:t>
            </a:r>
            <a:r>
              <a:rPr lang="fr-FR" b="1" i="1" dirty="0"/>
              <a:t>Q</a:t>
            </a:r>
            <a:r>
              <a:rPr lang="fr-FR" b="1" i="1" baseline="-25000" dirty="0"/>
              <a:t>3</a:t>
            </a:r>
            <a:r>
              <a:rPr lang="fr-FR" dirty="0"/>
              <a:t> sont </a:t>
            </a:r>
            <a:r>
              <a:rPr lang="fr-FR" dirty="0" smtClean="0"/>
              <a:t>les deux plus petites valeurs de la série telles qu’au moins 25 %, pour </a:t>
            </a:r>
            <a:r>
              <a:rPr lang="fr-FR" b="1" i="1" dirty="0" smtClean="0"/>
              <a:t>Q</a:t>
            </a:r>
            <a:r>
              <a:rPr lang="fr-FR" b="1" i="1" baseline="-25000" dirty="0" smtClean="0"/>
              <a:t>1</a:t>
            </a:r>
            <a:r>
              <a:rPr lang="fr-FR" dirty="0"/>
              <a:t> </a:t>
            </a:r>
            <a:r>
              <a:rPr lang="fr-FR" dirty="0" smtClean="0"/>
              <a:t>, et 75 %, pour </a:t>
            </a:r>
            <a:r>
              <a:rPr lang="fr-FR" b="1" i="1" dirty="0" smtClean="0"/>
              <a:t>Q</a:t>
            </a:r>
            <a:r>
              <a:rPr lang="fr-FR" b="1" i="1" baseline="-25000" dirty="0" smtClean="0"/>
              <a:t>3</a:t>
            </a:r>
            <a:r>
              <a:rPr lang="fr-FR" i="1" dirty="0" smtClean="0"/>
              <a:t> , </a:t>
            </a:r>
            <a:r>
              <a:rPr lang="fr-FR" dirty="0" smtClean="0"/>
              <a:t>des valeurs leur soient inférieures ou égales.</a:t>
            </a:r>
          </a:p>
          <a:p>
            <a:pPr lvl="0"/>
            <a:endParaRPr lang="fr-FR" dirty="0"/>
          </a:p>
          <a:p>
            <a:pPr lvl="0"/>
            <a:endParaRPr lang="fr-FR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fr-FR" dirty="0"/>
          </a:p>
          <a:p>
            <a:pPr marL="285750" lvl="0" indent="-285750">
              <a:buFont typeface="Arial" pitchFamily="34" charset="0"/>
              <a:buChar char="•"/>
            </a:pPr>
            <a:endParaRPr lang="fr-FR" dirty="0" smtClean="0"/>
          </a:p>
          <a:p>
            <a:r>
              <a:rPr lang="fr-FR" dirty="0" smtClean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pPr lvl="0"/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91" y="3284984"/>
            <a:ext cx="83153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827584" y="4437112"/>
            <a:ext cx="1872208" cy="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827584" y="5013176"/>
            <a:ext cx="3888432" cy="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827584" y="5517232"/>
            <a:ext cx="5832648" cy="0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471781" y="405163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25 %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79893" y="465395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50 %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52001" y="515446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75 %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260648"/>
            <a:ext cx="2706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Chapitre 1 : </a:t>
            </a:r>
            <a:r>
              <a:rPr lang="fr-FR" sz="2000" b="1" dirty="0" smtClean="0">
                <a:solidFill>
                  <a:srgbClr val="FF0000"/>
                </a:solidFill>
              </a:rPr>
              <a:t>Statistiques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836712"/>
            <a:ext cx="81761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/>
              <a:t>L’écart interquartile Q</a:t>
            </a:r>
            <a:r>
              <a:rPr lang="fr-FR" b="1" baseline="-25000" dirty="0"/>
              <a:t>3</a:t>
            </a:r>
            <a:r>
              <a:rPr lang="fr-FR" b="1" dirty="0"/>
              <a:t> – Q</a:t>
            </a:r>
            <a:r>
              <a:rPr lang="fr-FR" b="1" baseline="-25000" dirty="0"/>
              <a:t>1</a:t>
            </a:r>
            <a:r>
              <a:rPr lang="fr-FR" dirty="0"/>
              <a:t> est un </a:t>
            </a:r>
            <a:r>
              <a:rPr lang="fr-FR" dirty="0" smtClean="0"/>
              <a:t>indicateur de dispersion associé à la médiane.</a:t>
            </a:r>
            <a:r>
              <a:rPr lang="fr-FR" dirty="0"/>
              <a:t> </a:t>
            </a:r>
          </a:p>
          <a:p>
            <a:r>
              <a:rPr lang="fr-FR" i="1" u="sng" dirty="0"/>
              <a:t>Interprétation</a:t>
            </a:r>
            <a:r>
              <a:rPr lang="fr-FR" dirty="0"/>
              <a:t> : plus l’écart interquartile est grand </a:t>
            </a:r>
            <a:r>
              <a:rPr lang="fr-FR" dirty="0" smtClean="0"/>
              <a:t>plus la dispersion est importante</a:t>
            </a:r>
            <a:endParaRPr lang="fr-FR" dirty="0"/>
          </a:p>
          <a:p>
            <a:r>
              <a:rPr lang="fr-FR" dirty="0"/>
              <a:t> </a:t>
            </a:r>
          </a:p>
          <a:p>
            <a:pPr lvl="0"/>
            <a:r>
              <a:rPr lang="fr-FR" b="1" dirty="0"/>
              <a:t>L’écart-type σ</a:t>
            </a:r>
            <a:r>
              <a:rPr lang="fr-FR" dirty="0"/>
              <a:t> (sigma), est </a:t>
            </a:r>
            <a:r>
              <a:rPr lang="fr-FR" dirty="0" smtClean="0"/>
              <a:t>un </a:t>
            </a:r>
            <a:r>
              <a:rPr lang="fr-FR" dirty="0"/>
              <a:t>indicateur de dispersion associé à </a:t>
            </a:r>
            <a:r>
              <a:rPr lang="fr-FR" dirty="0" smtClean="0"/>
              <a:t>la moyenne.</a:t>
            </a:r>
            <a:r>
              <a:rPr lang="fr-FR" dirty="0"/>
              <a:t> </a:t>
            </a:r>
          </a:p>
          <a:p>
            <a:r>
              <a:rPr lang="fr-FR" i="1" u="sng" dirty="0" smtClean="0"/>
              <a:t>Interprétation</a:t>
            </a:r>
            <a:r>
              <a:rPr lang="fr-FR" dirty="0"/>
              <a:t> : plus l’écart-type est grand </a:t>
            </a:r>
            <a:r>
              <a:rPr lang="fr-FR" dirty="0" smtClean="0"/>
              <a:t>plus la dispersion est importante.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u="sng" dirty="0"/>
              <a:t>Exemple</a:t>
            </a:r>
            <a:r>
              <a:rPr lang="fr-FR" dirty="0"/>
              <a:t> 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Quelle </a:t>
            </a:r>
            <a:r>
              <a:rPr lang="fr-FR" dirty="0"/>
              <a:t>série statistique a la plus grande dispersion ? Justifier.</a:t>
            </a:r>
          </a:p>
          <a:p>
            <a:pPr lvl="0"/>
            <a:r>
              <a:rPr lang="fr-FR" dirty="0" smtClean="0"/>
              <a:t>La série 2 a la plus grande dispersion. En effet, d’abord on le voit sur le graphique, ensuite, on voit que les indicateurs de dispersion Q</a:t>
            </a:r>
            <a:r>
              <a:rPr lang="fr-FR" baseline="-25000" dirty="0" smtClean="0"/>
              <a:t>3</a:t>
            </a:r>
            <a:r>
              <a:rPr lang="fr-FR" dirty="0" smtClean="0"/>
              <a:t>-Q</a:t>
            </a:r>
            <a:r>
              <a:rPr lang="fr-FR" baseline="-25000" dirty="0" smtClean="0"/>
              <a:t>1</a:t>
            </a:r>
            <a:r>
              <a:rPr lang="fr-FR" dirty="0" smtClean="0"/>
              <a:t> et </a:t>
            </a:r>
            <a:r>
              <a:rPr lang="fr-FR" dirty="0"/>
              <a:t>σ </a:t>
            </a:r>
            <a:r>
              <a:rPr lang="fr-FR" dirty="0" smtClean="0"/>
              <a:t>sont plus grands pour la série 2 que pour la série 1.</a:t>
            </a:r>
            <a:endParaRPr lang="fr-FR" dirty="0"/>
          </a:p>
        </p:txBody>
      </p:sp>
      <p:pic>
        <p:nvPicPr>
          <p:cNvPr id="12" name="Imag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704456" y="2492896"/>
            <a:ext cx="6677734" cy="1656184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1921090" y="4141956"/>
            <a:ext cx="6323318" cy="3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260648"/>
            <a:ext cx="2706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Chapitre 1 : </a:t>
            </a:r>
            <a:r>
              <a:rPr lang="fr-FR" sz="2000" b="1" dirty="0" smtClean="0">
                <a:solidFill>
                  <a:srgbClr val="FF0000"/>
                </a:solidFill>
              </a:rPr>
              <a:t>Statistiques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7544" y="836712"/>
            <a:ext cx="81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Diagramme en boîte à </a:t>
            </a:r>
            <a:r>
              <a:rPr lang="fr-FR" b="1" u="sng" dirty="0" smtClean="0"/>
              <a:t>moustaches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7920880" cy="25922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5302" y="4261738"/>
            <a:ext cx="7869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On voit bien que la série </a:t>
            </a:r>
            <a:r>
              <a:rPr lang="fr-FR" dirty="0" smtClean="0"/>
              <a:t>2 a une plus grande dispersion que </a:t>
            </a:r>
            <a:r>
              <a:rPr lang="fr-FR" dirty="0"/>
              <a:t>la série 1.</a:t>
            </a:r>
          </a:p>
        </p:txBody>
      </p:sp>
    </p:spTree>
    <p:extLst>
      <p:ext uri="{BB962C8B-B14F-4D97-AF65-F5344CB8AC3E}">
        <p14:creationId xmlns:p14="http://schemas.microsoft.com/office/powerpoint/2010/main" val="320751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3648</TotalTime>
  <Words>79</Words>
  <Application>Microsoft Office PowerPoint</Application>
  <PresentationFormat>Affichage à l'écran (4:3)</PresentationFormat>
  <Paragraphs>79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Moi</dc:creator>
  <cp:lastModifiedBy>Moi</cp:lastModifiedBy>
  <cp:revision>41</cp:revision>
  <dcterms:created xsi:type="dcterms:W3CDTF">2013-08-07T14:16:43Z</dcterms:created>
  <dcterms:modified xsi:type="dcterms:W3CDTF">2013-08-27T12:03:14Z</dcterms:modified>
</cp:coreProperties>
</file>